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8" r:id="rId3"/>
    <p:sldId id="288" r:id="rId4"/>
    <p:sldId id="287" r:id="rId5"/>
    <p:sldId id="259" r:id="rId6"/>
    <p:sldId id="267" r:id="rId7"/>
    <p:sldId id="281" r:id="rId8"/>
    <p:sldId id="283" r:id="rId9"/>
    <p:sldId id="285" r:id="rId10"/>
    <p:sldId id="284" r:id="rId11"/>
    <p:sldId id="286" r:id="rId12"/>
    <p:sldId id="276" r:id="rId13"/>
    <p:sldId id="262" r:id="rId14"/>
    <p:sldId id="272" r:id="rId15"/>
    <p:sldId id="274" r:id="rId16"/>
    <p:sldId id="271" r:id="rId17"/>
    <p:sldId id="305" r:id="rId18"/>
    <p:sldId id="304" r:id="rId19"/>
    <p:sldId id="291" r:id="rId20"/>
    <p:sldId id="292" r:id="rId21"/>
    <p:sldId id="294" r:id="rId22"/>
    <p:sldId id="295" r:id="rId23"/>
    <p:sldId id="293" r:id="rId24"/>
    <p:sldId id="296" r:id="rId25"/>
    <p:sldId id="298" r:id="rId26"/>
    <p:sldId id="303" r:id="rId27"/>
    <p:sldId id="302" r:id="rId28"/>
    <p:sldId id="301" r:id="rId29"/>
    <p:sldId id="297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626"/>
    <a:srgbClr val="7F6629"/>
    <a:srgbClr val="CC00CC"/>
    <a:srgbClr val="B48B54"/>
    <a:srgbClr val="D7B331"/>
    <a:srgbClr val="7B64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1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61C13-BE94-4014-B5A3-7212E25C0BC8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487AC-6048-49E6-B633-4050521EA9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videos from NOAA.  3 short ones on Sea Ice.  One larger one called “On Sea Ice” from Universe Odyssey.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87AC-6048-49E6-B633-4050521EA9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87AC-6048-49E6-B633-4050521EA9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7000">
              <a:srgbClr val="7F6629"/>
            </a:gs>
            <a:gs pos="100000">
              <a:srgbClr val="4E262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261791-3D9E-4FF5-91FD-FB9CA0BE8EC5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682ACB-6905-4687-AEE5-0D31BCA0C6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zV_JmTvRe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8.tiff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arthsTerminusHatlar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775" y="0"/>
            <a:ext cx="65735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8094" y="340659"/>
            <a:ext cx="3325905" cy="2384612"/>
          </a:xfrm>
        </p:spPr>
        <p:txBody>
          <a:bodyPr>
            <a:noAutofit/>
          </a:bodyPr>
          <a:lstStyle/>
          <a:p>
            <a:r>
              <a:rPr lang="en-US" sz="4000" dirty="0" smtClean="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rgbClr val="B48B54"/>
                    </a:gs>
                  </a:gsLst>
                  <a:lin ang="2700000" scaled="1"/>
                  <a:tileRect/>
                </a:gradFill>
              </a:rPr>
              <a:t>Global Warming</a:t>
            </a:r>
            <a:r>
              <a:rPr lang="en-US" sz="2800" dirty="0" smtClean="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rgbClr val="B48B54"/>
                    </a:gs>
                  </a:gsLst>
                  <a:lin ang="2700000" scaled="1"/>
                  <a:tileRect/>
                </a:gradFill>
              </a:rPr>
              <a:t/>
            </a:r>
            <a:br>
              <a:rPr lang="en-US" sz="2800" dirty="0" smtClean="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rgbClr val="B48B54"/>
                    </a:gs>
                  </a:gsLst>
                  <a:lin ang="2700000" scaled="1"/>
                  <a:tileRect/>
                </a:gradFill>
              </a:rPr>
            </a:br>
            <a:r>
              <a:rPr lang="en-US" sz="2800" dirty="0" smtClean="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rgbClr val="B48B54"/>
                    </a:gs>
                  </a:gsLst>
                  <a:lin ang="2700000" scaled="1"/>
                  <a:tileRect/>
                </a:gradFill>
              </a:rPr>
              <a:t>(Accelerated Climate </a:t>
            </a:r>
            <a:br>
              <a:rPr lang="en-US" sz="2800" dirty="0" smtClean="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rgbClr val="B48B54"/>
                    </a:gs>
                  </a:gsLst>
                  <a:lin ang="2700000" scaled="1"/>
                  <a:tileRect/>
                </a:gradFill>
              </a:rPr>
            </a:br>
            <a:r>
              <a:rPr lang="en-US" sz="2800" dirty="0" smtClean="0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rgbClr val="B48B54"/>
                    </a:gs>
                  </a:gsLst>
                  <a:lin ang="2700000" scaled="1"/>
                  <a:tileRect/>
                </a:gradFill>
              </a:rPr>
              <a:t>Change)</a:t>
            </a:r>
            <a:endParaRPr lang="en-US" sz="2800" dirty="0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rgbClr val="B48B54"/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grid.unep.ch/glaciers/img/7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14513" y="0"/>
            <a:ext cx="54319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cbc.ca/polopoly_fs/1.2745569!/fileImage/httpImage/ima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06711"/>
            <a:ext cx="9144000" cy="42445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5788" y="502024"/>
            <a:ext cx="7844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Decker Glacier near Whistler, Canada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 is hottest year on record</a:t>
            </a:r>
          </a:p>
          <a:p>
            <a:r>
              <a:rPr lang="en-US" dirty="0" smtClean="0">
                <a:hlinkClick r:id="rId2"/>
              </a:rPr>
              <a:t>https://youtu.be/bzV_JmTvReA</a:t>
            </a:r>
            <a:endParaRPr lang="en-US" dirty="0" smtClean="0"/>
          </a:p>
          <a:p>
            <a:r>
              <a:rPr lang="en-US" dirty="0" smtClean="0"/>
              <a:t>January 2016 is hottest month on record</a:t>
            </a:r>
          </a:p>
          <a:p>
            <a:r>
              <a:rPr lang="en-US" dirty="0" smtClean="0"/>
              <a:t>February has set many heat records here in Phoenix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This last February is now the hottest February on record for Phoenix and the whole world.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photo of the North Pole showing the extent of sea ice in the summer of 1983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8601"/>
            <a:ext cx="9144000" cy="51480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7700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 ice coverage during the summer of 1983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Sea ice coverage during the summer of 2007</a:t>
            </a:r>
            <a:endParaRPr lang="en-US" sz="2800" dirty="0"/>
          </a:p>
        </p:txBody>
      </p:sp>
      <p:pic>
        <p:nvPicPr>
          <p:cNvPr id="39938" name="Picture 2" descr="A photo of the North Pole showing the extent of sea ice in the summer of 2007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86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://www.chemistryland.com/CHM107/GlobalWarming/ZermattWideGreenHouseN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259"/>
            <a:ext cx="9144000" cy="6669741"/>
          </a:xfrm>
          <a:prstGeom prst="rect">
            <a:avLst/>
          </a:prstGeom>
          <a:noFill/>
        </p:spPr>
      </p:pic>
      <p:pic>
        <p:nvPicPr>
          <p:cNvPr id="3" name="Picture 4" descr="http://www.chemistryland.com/CHM107Lab/Exp08_UV/Lab/LightSpectru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9483" y="269837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1" y="3919164"/>
            <a:ext cx="4216400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Ca(OH)</a:t>
            </a:r>
            <a:r>
              <a:rPr lang="en-US" sz="2400" baseline="-25000" dirty="0" smtClean="0">
                <a:solidFill>
                  <a:prstClr val="black"/>
                </a:solidFill>
              </a:rPr>
              <a:t>2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(s)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→ Ca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baseline="30000" dirty="0" smtClean="0">
                <a:solidFill>
                  <a:prstClr val="black"/>
                </a:solidFill>
              </a:rPr>
              <a:t>+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(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aq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+ </a:t>
            </a:r>
            <a:r>
              <a:rPr lang="en-US" sz="24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OH</a:t>
            </a:r>
            <a:r>
              <a:rPr lang="en-US" sz="2400" baseline="30000" dirty="0" smtClean="0">
                <a:solidFill>
                  <a:srgbClr val="0070C0"/>
                </a:solidFill>
              </a:rPr>
              <a:t>-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(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aq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)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6870" y="3296150"/>
            <a:ext cx="13128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30" name="Oval 29"/>
          <p:cNvSpPr/>
          <p:nvPr/>
        </p:nvSpPr>
        <p:spPr>
          <a:xfrm>
            <a:off x="5673116" y="786535"/>
            <a:ext cx="501161" cy="501161"/>
          </a:xfrm>
          <a:prstGeom prst="ellipse">
            <a:avLst/>
          </a:prstGeom>
          <a:gradFill flip="none" rotWithShape="1">
            <a:gsLst>
              <a:gs pos="0">
                <a:srgbClr val="FF1515"/>
              </a:gs>
              <a:gs pos="50000">
                <a:srgbClr val="C00000"/>
              </a:gs>
              <a:gs pos="100000">
                <a:srgbClr val="7A060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18" name="Oval 17"/>
          <p:cNvSpPr/>
          <p:nvPr/>
        </p:nvSpPr>
        <p:spPr>
          <a:xfrm>
            <a:off x="6095458" y="727992"/>
            <a:ext cx="567006" cy="567006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7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6803" y="552420"/>
            <a:ext cx="340204" cy="340204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8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580600" y="752925"/>
            <a:ext cx="501161" cy="501161"/>
          </a:xfrm>
          <a:prstGeom prst="ellipse">
            <a:avLst/>
          </a:prstGeom>
          <a:gradFill flip="none" rotWithShape="1">
            <a:gsLst>
              <a:gs pos="0">
                <a:srgbClr val="FF1515"/>
              </a:gs>
              <a:gs pos="50000">
                <a:srgbClr val="C00000"/>
              </a:gs>
              <a:gs pos="100000">
                <a:srgbClr val="7A060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29" name="Oval 28"/>
          <p:cNvSpPr/>
          <p:nvPr/>
        </p:nvSpPr>
        <p:spPr>
          <a:xfrm>
            <a:off x="5454032" y="660870"/>
            <a:ext cx="340204" cy="340204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8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6894" y="1561355"/>
            <a:ext cx="9117105" cy="413868"/>
          </a:xfrm>
          <a:custGeom>
            <a:avLst/>
            <a:gdLst>
              <a:gd name="connsiteX0" fmla="*/ 0 w 10165977"/>
              <a:gd name="connsiteY0" fmla="*/ 487082 h 543859"/>
              <a:gd name="connsiteX1" fmla="*/ 1308847 w 10165977"/>
              <a:gd name="connsiteY1" fmla="*/ 218141 h 543859"/>
              <a:gd name="connsiteX2" fmla="*/ 2671482 w 10165977"/>
              <a:gd name="connsiteY2" fmla="*/ 505012 h 543859"/>
              <a:gd name="connsiteX3" fmla="*/ 4123765 w 10165977"/>
              <a:gd name="connsiteY3" fmla="*/ 146424 h 543859"/>
              <a:gd name="connsiteX4" fmla="*/ 5477435 w 10165977"/>
              <a:gd name="connsiteY4" fmla="*/ 522941 h 543859"/>
              <a:gd name="connsiteX5" fmla="*/ 6750424 w 10165977"/>
              <a:gd name="connsiteY5" fmla="*/ 20918 h 543859"/>
              <a:gd name="connsiteX6" fmla="*/ 7933765 w 10165977"/>
              <a:gd name="connsiteY6" fmla="*/ 424330 h 543859"/>
              <a:gd name="connsiteX7" fmla="*/ 9009530 w 10165977"/>
              <a:gd name="connsiteY7" fmla="*/ 11953 h 543859"/>
              <a:gd name="connsiteX8" fmla="*/ 10165977 w 10165977"/>
              <a:gd name="connsiteY8" fmla="*/ 352612 h 543859"/>
              <a:gd name="connsiteX0" fmla="*/ 0 w 10165977"/>
              <a:gd name="connsiteY0" fmla="*/ 487082 h 543859"/>
              <a:gd name="connsiteX1" fmla="*/ 1208886 w 10165977"/>
              <a:gd name="connsiteY1" fmla="*/ 173317 h 543859"/>
              <a:gd name="connsiteX2" fmla="*/ 2671482 w 10165977"/>
              <a:gd name="connsiteY2" fmla="*/ 505012 h 543859"/>
              <a:gd name="connsiteX3" fmla="*/ 4123765 w 10165977"/>
              <a:gd name="connsiteY3" fmla="*/ 146424 h 543859"/>
              <a:gd name="connsiteX4" fmla="*/ 5477435 w 10165977"/>
              <a:gd name="connsiteY4" fmla="*/ 522941 h 543859"/>
              <a:gd name="connsiteX5" fmla="*/ 6750424 w 10165977"/>
              <a:gd name="connsiteY5" fmla="*/ 20918 h 543859"/>
              <a:gd name="connsiteX6" fmla="*/ 7933765 w 10165977"/>
              <a:gd name="connsiteY6" fmla="*/ 424330 h 543859"/>
              <a:gd name="connsiteX7" fmla="*/ 9009530 w 10165977"/>
              <a:gd name="connsiteY7" fmla="*/ 11953 h 543859"/>
              <a:gd name="connsiteX8" fmla="*/ 10165977 w 10165977"/>
              <a:gd name="connsiteY8" fmla="*/ 352612 h 543859"/>
              <a:gd name="connsiteX0" fmla="*/ 0 w 10165977"/>
              <a:gd name="connsiteY0" fmla="*/ 487082 h 525929"/>
              <a:gd name="connsiteX1" fmla="*/ 1208886 w 10165977"/>
              <a:gd name="connsiteY1" fmla="*/ 173317 h 525929"/>
              <a:gd name="connsiteX2" fmla="*/ 2671482 w 10165977"/>
              <a:gd name="connsiteY2" fmla="*/ 505012 h 525929"/>
              <a:gd name="connsiteX3" fmla="*/ 4123765 w 10165977"/>
              <a:gd name="connsiteY3" fmla="*/ 146424 h 525929"/>
              <a:gd name="connsiteX4" fmla="*/ 5477435 w 10165977"/>
              <a:gd name="connsiteY4" fmla="*/ 522941 h 525929"/>
              <a:gd name="connsiteX5" fmla="*/ 6770416 w 10165977"/>
              <a:gd name="connsiteY5" fmla="*/ 128495 h 525929"/>
              <a:gd name="connsiteX6" fmla="*/ 7933765 w 10165977"/>
              <a:gd name="connsiteY6" fmla="*/ 424330 h 525929"/>
              <a:gd name="connsiteX7" fmla="*/ 9009530 w 10165977"/>
              <a:gd name="connsiteY7" fmla="*/ 11953 h 525929"/>
              <a:gd name="connsiteX8" fmla="*/ 10165977 w 10165977"/>
              <a:gd name="connsiteY8" fmla="*/ 352612 h 525929"/>
              <a:gd name="connsiteX0" fmla="*/ 0 w 10165977"/>
              <a:gd name="connsiteY0" fmla="*/ 388470 h 427317"/>
              <a:gd name="connsiteX1" fmla="*/ 1208886 w 10165977"/>
              <a:gd name="connsiteY1" fmla="*/ 74705 h 427317"/>
              <a:gd name="connsiteX2" fmla="*/ 2671482 w 10165977"/>
              <a:gd name="connsiteY2" fmla="*/ 406400 h 427317"/>
              <a:gd name="connsiteX3" fmla="*/ 4123765 w 10165977"/>
              <a:gd name="connsiteY3" fmla="*/ 47812 h 427317"/>
              <a:gd name="connsiteX4" fmla="*/ 5477435 w 10165977"/>
              <a:gd name="connsiteY4" fmla="*/ 424329 h 427317"/>
              <a:gd name="connsiteX5" fmla="*/ 6770416 w 10165977"/>
              <a:gd name="connsiteY5" fmla="*/ 29883 h 427317"/>
              <a:gd name="connsiteX6" fmla="*/ 7933765 w 10165977"/>
              <a:gd name="connsiteY6" fmla="*/ 325718 h 427317"/>
              <a:gd name="connsiteX7" fmla="*/ 9009530 w 10165977"/>
              <a:gd name="connsiteY7" fmla="*/ 11953 h 427317"/>
              <a:gd name="connsiteX8" fmla="*/ 10165977 w 10165977"/>
              <a:gd name="connsiteY8" fmla="*/ 254000 h 427317"/>
              <a:gd name="connsiteX0" fmla="*/ 0 w 10165977"/>
              <a:gd name="connsiteY0" fmla="*/ 388470 h 445246"/>
              <a:gd name="connsiteX1" fmla="*/ 1208886 w 10165977"/>
              <a:gd name="connsiteY1" fmla="*/ 74705 h 445246"/>
              <a:gd name="connsiteX2" fmla="*/ 2671482 w 10165977"/>
              <a:gd name="connsiteY2" fmla="*/ 406400 h 445246"/>
              <a:gd name="connsiteX3" fmla="*/ 4073785 w 10165977"/>
              <a:gd name="connsiteY3" fmla="*/ 155388 h 445246"/>
              <a:gd name="connsiteX4" fmla="*/ 5477435 w 10165977"/>
              <a:gd name="connsiteY4" fmla="*/ 424329 h 445246"/>
              <a:gd name="connsiteX5" fmla="*/ 6770416 w 10165977"/>
              <a:gd name="connsiteY5" fmla="*/ 29883 h 445246"/>
              <a:gd name="connsiteX6" fmla="*/ 7933765 w 10165977"/>
              <a:gd name="connsiteY6" fmla="*/ 325718 h 445246"/>
              <a:gd name="connsiteX7" fmla="*/ 9009530 w 10165977"/>
              <a:gd name="connsiteY7" fmla="*/ 11953 h 445246"/>
              <a:gd name="connsiteX8" fmla="*/ 10165977 w 10165977"/>
              <a:gd name="connsiteY8" fmla="*/ 254000 h 445246"/>
              <a:gd name="connsiteX0" fmla="*/ 0 w 10165977"/>
              <a:gd name="connsiteY0" fmla="*/ 388470 h 427316"/>
              <a:gd name="connsiteX1" fmla="*/ 1208886 w 10165977"/>
              <a:gd name="connsiteY1" fmla="*/ 74705 h 427316"/>
              <a:gd name="connsiteX2" fmla="*/ 2671482 w 10165977"/>
              <a:gd name="connsiteY2" fmla="*/ 406400 h 427316"/>
              <a:gd name="connsiteX3" fmla="*/ 4073785 w 10165977"/>
              <a:gd name="connsiteY3" fmla="*/ 155388 h 427316"/>
              <a:gd name="connsiteX4" fmla="*/ 5487431 w 10165977"/>
              <a:gd name="connsiteY4" fmla="*/ 406399 h 427316"/>
              <a:gd name="connsiteX5" fmla="*/ 6770416 w 10165977"/>
              <a:gd name="connsiteY5" fmla="*/ 29883 h 427316"/>
              <a:gd name="connsiteX6" fmla="*/ 7933765 w 10165977"/>
              <a:gd name="connsiteY6" fmla="*/ 325718 h 427316"/>
              <a:gd name="connsiteX7" fmla="*/ 9009530 w 10165977"/>
              <a:gd name="connsiteY7" fmla="*/ 11953 h 427316"/>
              <a:gd name="connsiteX8" fmla="*/ 10165977 w 10165977"/>
              <a:gd name="connsiteY8" fmla="*/ 254000 h 427316"/>
              <a:gd name="connsiteX0" fmla="*/ 0 w 10165977"/>
              <a:gd name="connsiteY0" fmla="*/ 385482 h 424328"/>
              <a:gd name="connsiteX1" fmla="*/ 1208886 w 10165977"/>
              <a:gd name="connsiteY1" fmla="*/ 71717 h 424328"/>
              <a:gd name="connsiteX2" fmla="*/ 2671482 w 10165977"/>
              <a:gd name="connsiteY2" fmla="*/ 403412 h 424328"/>
              <a:gd name="connsiteX3" fmla="*/ 4073785 w 10165977"/>
              <a:gd name="connsiteY3" fmla="*/ 152400 h 424328"/>
              <a:gd name="connsiteX4" fmla="*/ 5487431 w 10165977"/>
              <a:gd name="connsiteY4" fmla="*/ 403411 h 424328"/>
              <a:gd name="connsiteX5" fmla="*/ 6770416 w 10165977"/>
              <a:gd name="connsiteY5" fmla="*/ 26895 h 424328"/>
              <a:gd name="connsiteX6" fmla="*/ 8033726 w 10165977"/>
              <a:gd name="connsiteY6" fmla="*/ 304800 h 424328"/>
              <a:gd name="connsiteX7" fmla="*/ 9009530 w 10165977"/>
              <a:gd name="connsiteY7" fmla="*/ 8965 h 424328"/>
              <a:gd name="connsiteX8" fmla="*/ 10165977 w 10165977"/>
              <a:gd name="connsiteY8" fmla="*/ 251012 h 424328"/>
              <a:gd name="connsiteX0" fmla="*/ 0 w 10165976"/>
              <a:gd name="connsiteY0" fmla="*/ 386976 h 425822"/>
              <a:gd name="connsiteX1" fmla="*/ 1208886 w 10165976"/>
              <a:gd name="connsiteY1" fmla="*/ 73211 h 425822"/>
              <a:gd name="connsiteX2" fmla="*/ 2671482 w 10165976"/>
              <a:gd name="connsiteY2" fmla="*/ 404906 h 425822"/>
              <a:gd name="connsiteX3" fmla="*/ 4073785 w 10165976"/>
              <a:gd name="connsiteY3" fmla="*/ 153894 h 425822"/>
              <a:gd name="connsiteX4" fmla="*/ 5487431 w 10165976"/>
              <a:gd name="connsiteY4" fmla="*/ 404905 h 425822"/>
              <a:gd name="connsiteX5" fmla="*/ 6770416 w 10165976"/>
              <a:gd name="connsiteY5" fmla="*/ 28389 h 425822"/>
              <a:gd name="connsiteX6" fmla="*/ 8033726 w 10165976"/>
              <a:gd name="connsiteY6" fmla="*/ 306294 h 425822"/>
              <a:gd name="connsiteX7" fmla="*/ 9009530 w 10165976"/>
              <a:gd name="connsiteY7" fmla="*/ 10459 h 425822"/>
              <a:gd name="connsiteX8" fmla="*/ 10165976 w 10165976"/>
              <a:gd name="connsiteY8" fmla="*/ 369047 h 425822"/>
              <a:gd name="connsiteX0" fmla="*/ 0 w 10165976"/>
              <a:gd name="connsiteY0" fmla="*/ 386976 h 425822"/>
              <a:gd name="connsiteX1" fmla="*/ 1208886 w 10165976"/>
              <a:gd name="connsiteY1" fmla="*/ 73211 h 425822"/>
              <a:gd name="connsiteX2" fmla="*/ 2671482 w 10165976"/>
              <a:gd name="connsiteY2" fmla="*/ 404906 h 425822"/>
              <a:gd name="connsiteX3" fmla="*/ 4073785 w 10165976"/>
              <a:gd name="connsiteY3" fmla="*/ 153894 h 425822"/>
              <a:gd name="connsiteX4" fmla="*/ 5487431 w 10165976"/>
              <a:gd name="connsiteY4" fmla="*/ 404905 h 425822"/>
              <a:gd name="connsiteX5" fmla="*/ 6770416 w 10165976"/>
              <a:gd name="connsiteY5" fmla="*/ 28389 h 425822"/>
              <a:gd name="connsiteX6" fmla="*/ 8033726 w 10165976"/>
              <a:gd name="connsiteY6" fmla="*/ 306294 h 425822"/>
              <a:gd name="connsiteX7" fmla="*/ 9009530 w 10165976"/>
              <a:gd name="connsiteY7" fmla="*/ 10459 h 425822"/>
              <a:gd name="connsiteX8" fmla="*/ 10165976 w 10165976"/>
              <a:gd name="connsiteY8" fmla="*/ 369047 h 425822"/>
              <a:gd name="connsiteX0" fmla="*/ 0 w 10165976"/>
              <a:gd name="connsiteY0" fmla="*/ 375022 h 413868"/>
              <a:gd name="connsiteX1" fmla="*/ 1208886 w 10165976"/>
              <a:gd name="connsiteY1" fmla="*/ 61257 h 413868"/>
              <a:gd name="connsiteX2" fmla="*/ 2671482 w 10165976"/>
              <a:gd name="connsiteY2" fmla="*/ 392952 h 413868"/>
              <a:gd name="connsiteX3" fmla="*/ 4073785 w 10165976"/>
              <a:gd name="connsiteY3" fmla="*/ 141940 h 413868"/>
              <a:gd name="connsiteX4" fmla="*/ 5487431 w 10165976"/>
              <a:gd name="connsiteY4" fmla="*/ 392951 h 413868"/>
              <a:gd name="connsiteX5" fmla="*/ 6770416 w 10165976"/>
              <a:gd name="connsiteY5" fmla="*/ 16435 h 413868"/>
              <a:gd name="connsiteX6" fmla="*/ 8033726 w 10165976"/>
              <a:gd name="connsiteY6" fmla="*/ 294340 h 413868"/>
              <a:gd name="connsiteX7" fmla="*/ 8959549 w 10165976"/>
              <a:gd name="connsiteY7" fmla="*/ 25399 h 413868"/>
              <a:gd name="connsiteX8" fmla="*/ 10165976 w 10165976"/>
              <a:gd name="connsiteY8" fmla="*/ 357093 h 413868"/>
              <a:gd name="connsiteX0" fmla="*/ 0 w 10165977"/>
              <a:gd name="connsiteY0" fmla="*/ 375022 h 413868"/>
              <a:gd name="connsiteX1" fmla="*/ 1208886 w 10165977"/>
              <a:gd name="connsiteY1" fmla="*/ 61257 h 413868"/>
              <a:gd name="connsiteX2" fmla="*/ 2671482 w 10165977"/>
              <a:gd name="connsiteY2" fmla="*/ 392952 h 413868"/>
              <a:gd name="connsiteX3" fmla="*/ 4073785 w 10165977"/>
              <a:gd name="connsiteY3" fmla="*/ 141940 h 413868"/>
              <a:gd name="connsiteX4" fmla="*/ 5487431 w 10165977"/>
              <a:gd name="connsiteY4" fmla="*/ 392951 h 413868"/>
              <a:gd name="connsiteX5" fmla="*/ 6770416 w 10165977"/>
              <a:gd name="connsiteY5" fmla="*/ 16435 h 413868"/>
              <a:gd name="connsiteX6" fmla="*/ 8033726 w 10165977"/>
              <a:gd name="connsiteY6" fmla="*/ 294340 h 413868"/>
              <a:gd name="connsiteX7" fmla="*/ 8959549 w 10165977"/>
              <a:gd name="connsiteY7" fmla="*/ 25399 h 413868"/>
              <a:gd name="connsiteX8" fmla="*/ 10165977 w 10165977"/>
              <a:gd name="connsiteY8" fmla="*/ 276410 h 413868"/>
              <a:gd name="connsiteX0" fmla="*/ 0 w 10165976"/>
              <a:gd name="connsiteY0" fmla="*/ 375022 h 413868"/>
              <a:gd name="connsiteX1" fmla="*/ 1208886 w 10165976"/>
              <a:gd name="connsiteY1" fmla="*/ 61257 h 413868"/>
              <a:gd name="connsiteX2" fmla="*/ 2671482 w 10165976"/>
              <a:gd name="connsiteY2" fmla="*/ 392952 h 413868"/>
              <a:gd name="connsiteX3" fmla="*/ 4073785 w 10165976"/>
              <a:gd name="connsiteY3" fmla="*/ 141940 h 413868"/>
              <a:gd name="connsiteX4" fmla="*/ 5487431 w 10165976"/>
              <a:gd name="connsiteY4" fmla="*/ 392951 h 413868"/>
              <a:gd name="connsiteX5" fmla="*/ 6770416 w 10165976"/>
              <a:gd name="connsiteY5" fmla="*/ 16435 h 413868"/>
              <a:gd name="connsiteX6" fmla="*/ 8033726 w 10165976"/>
              <a:gd name="connsiteY6" fmla="*/ 294340 h 413868"/>
              <a:gd name="connsiteX7" fmla="*/ 8959549 w 10165976"/>
              <a:gd name="connsiteY7" fmla="*/ 25399 h 413868"/>
              <a:gd name="connsiteX8" fmla="*/ 10165976 w 10165976"/>
              <a:gd name="connsiteY8" fmla="*/ 348128 h 41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5976" h="413868">
                <a:moveTo>
                  <a:pt x="0" y="375022"/>
                </a:moveTo>
                <a:cubicBezTo>
                  <a:pt x="431800" y="239057"/>
                  <a:pt x="763639" y="58269"/>
                  <a:pt x="1208886" y="61257"/>
                </a:cubicBezTo>
                <a:cubicBezTo>
                  <a:pt x="1654133" y="64245"/>
                  <a:pt x="2193999" y="379505"/>
                  <a:pt x="2671482" y="392952"/>
                </a:cubicBezTo>
                <a:cubicBezTo>
                  <a:pt x="3148965" y="406399"/>
                  <a:pt x="3604460" y="141940"/>
                  <a:pt x="4073785" y="141940"/>
                </a:cubicBezTo>
                <a:cubicBezTo>
                  <a:pt x="4543110" y="141940"/>
                  <a:pt x="5037993" y="413868"/>
                  <a:pt x="5487431" y="392951"/>
                </a:cubicBezTo>
                <a:cubicBezTo>
                  <a:pt x="5936869" y="372034"/>
                  <a:pt x="6346034" y="32870"/>
                  <a:pt x="6770416" y="16435"/>
                </a:cubicBezTo>
                <a:cubicBezTo>
                  <a:pt x="7194798" y="0"/>
                  <a:pt x="7668871" y="292846"/>
                  <a:pt x="8033726" y="294340"/>
                </a:cubicBezTo>
                <a:cubicBezTo>
                  <a:pt x="8398581" y="295834"/>
                  <a:pt x="8604174" y="16434"/>
                  <a:pt x="8959549" y="25399"/>
                </a:cubicBezTo>
                <a:cubicBezTo>
                  <a:pt x="9314924" y="34364"/>
                  <a:pt x="9673810" y="234575"/>
                  <a:pt x="10165976" y="348128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999894" y="3138008"/>
            <a:ext cx="131284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596975" y="2880258"/>
            <a:ext cx="336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2+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" name="Picture 19" descr="E:\ChemistryLand\CHM107LLhybrid\3. Water Quality\pHmeterScrewDriver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99323" y="131427"/>
            <a:ext cx="803082" cy="2966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38" name="Rounded Rectangle 37"/>
          <p:cNvSpPr/>
          <p:nvPr/>
        </p:nvSpPr>
        <p:spPr>
          <a:xfrm>
            <a:off x="8119534" y="1016000"/>
            <a:ext cx="330199" cy="22013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092570" y="3369726"/>
            <a:ext cx="345661" cy="345661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8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586476" y="3387974"/>
            <a:ext cx="345661" cy="345661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ysClr val="window" lastClr="FFFFFF">
                  <a:lumMod val="85000"/>
                </a:sysClr>
              </a:gs>
              <a:gs pos="100000">
                <a:sysClr val="windowText" lastClr="000000">
                  <a:lumMod val="65000"/>
                  <a:lumOff val="35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750614" y="3539738"/>
            <a:ext cx="509200" cy="509200"/>
          </a:xfrm>
          <a:prstGeom prst="ellipse">
            <a:avLst/>
          </a:prstGeom>
          <a:gradFill flip="none" rotWithShape="1">
            <a:gsLst>
              <a:gs pos="0">
                <a:srgbClr val="FF1515"/>
              </a:gs>
              <a:gs pos="50000">
                <a:srgbClr val="C00000"/>
              </a:gs>
              <a:gs pos="100000">
                <a:srgbClr val="7A060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72" name="Oval 71"/>
          <p:cNvSpPr/>
          <p:nvPr/>
        </p:nvSpPr>
        <p:spPr>
          <a:xfrm>
            <a:off x="1739042" y="736600"/>
            <a:ext cx="562911" cy="562911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50000">
                <a:sysClr val="window" lastClr="FFFFFF">
                  <a:lumMod val="7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229674" y="778191"/>
            <a:ext cx="497542" cy="497542"/>
          </a:xfrm>
          <a:prstGeom prst="ellipse">
            <a:avLst/>
          </a:prstGeom>
          <a:gradFill flip="none" rotWithShape="1">
            <a:gsLst>
              <a:gs pos="0">
                <a:srgbClr val="FF1515"/>
              </a:gs>
              <a:gs pos="50000">
                <a:srgbClr val="C00000"/>
              </a:gs>
              <a:gs pos="100000">
                <a:srgbClr val="7A060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74" name="Oval 73"/>
          <p:cNvSpPr/>
          <p:nvPr/>
        </p:nvSpPr>
        <p:spPr>
          <a:xfrm>
            <a:off x="1326271" y="778191"/>
            <a:ext cx="497542" cy="497542"/>
          </a:xfrm>
          <a:prstGeom prst="ellipse">
            <a:avLst/>
          </a:prstGeom>
          <a:gradFill flip="none" rotWithShape="1">
            <a:gsLst>
              <a:gs pos="0">
                <a:srgbClr val="FF1515"/>
              </a:gs>
              <a:gs pos="50000">
                <a:srgbClr val="C00000"/>
              </a:gs>
              <a:gs pos="100000">
                <a:srgbClr val="7A0606"/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7432" y="4439908"/>
            <a:ext cx="3871968" cy="333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CO</a:t>
            </a:r>
            <a:r>
              <a:rPr lang="en-US" sz="2400" baseline="-25000" dirty="0" smtClean="0">
                <a:solidFill>
                  <a:prstClr val="black"/>
                </a:solidFill>
              </a:rPr>
              <a:t>2(g)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+ </a:t>
            </a:r>
            <a:r>
              <a:rPr lang="en-US" sz="2400" dirty="0" smtClean="0">
                <a:solidFill>
                  <a:srgbClr val="C00000"/>
                </a:solidFill>
              </a:rPr>
              <a:t>H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O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(l)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→ </a:t>
            </a:r>
            <a:r>
              <a:rPr lang="en-US" sz="2400" dirty="0" smtClean="0">
                <a:solidFill>
                  <a:srgbClr val="C00000"/>
                </a:solidFill>
              </a:rPr>
              <a:t>H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CO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(</a:t>
            </a:r>
            <a:r>
              <a:rPr lang="en-US" sz="2400" i="1" baseline="-25000" dirty="0" err="1" smtClean="0">
                <a:solidFill>
                  <a:prstClr val="black"/>
                </a:solidFill>
              </a:rPr>
              <a:t>aq</a:t>
            </a:r>
            <a:r>
              <a:rPr lang="en-US" sz="2400" i="1" baseline="-25000" dirty="0" smtClean="0">
                <a:solidFill>
                  <a:prstClr val="black"/>
                </a:solidFill>
              </a:rPr>
              <a:t>)</a:t>
            </a:r>
            <a:endParaRPr lang="en-US" sz="2400" i="1" dirty="0" smtClean="0">
              <a:solidFill>
                <a:prstClr val="black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94977" y="2440006"/>
            <a:ext cx="1763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98443" y="2152144"/>
            <a:ext cx="1763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20067" y="4814680"/>
            <a:ext cx="4402666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spc="-30" dirty="0" smtClean="0">
                <a:solidFill>
                  <a:srgbClr val="C00000"/>
                </a:solidFill>
              </a:rPr>
              <a:t>H</a:t>
            </a:r>
            <a:r>
              <a:rPr lang="en-US" sz="3200" spc="-30" baseline="30000" dirty="0" smtClean="0">
                <a:solidFill>
                  <a:srgbClr val="C00000"/>
                </a:solidFill>
              </a:rPr>
              <a:t>+</a:t>
            </a:r>
            <a:r>
              <a:rPr lang="en-US" sz="3200" spc="-30" dirty="0" smtClean="0">
                <a:solidFill>
                  <a:prstClr val="black"/>
                </a:solidFill>
              </a:rPr>
              <a:t> + </a:t>
            </a:r>
            <a:r>
              <a:rPr lang="en-US" sz="3200" spc="-30" dirty="0" smtClean="0">
                <a:solidFill>
                  <a:srgbClr val="0070C0"/>
                </a:solidFill>
              </a:rPr>
              <a:t>OH</a:t>
            </a:r>
            <a:r>
              <a:rPr lang="en-US" sz="3200" spc="-30" baseline="30000" dirty="0" smtClean="0">
                <a:solidFill>
                  <a:srgbClr val="0070C0"/>
                </a:solidFill>
              </a:rPr>
              <a:t>-</a:t>
            </a:r>
            <a:r>
              <a:rPr lang="en-US" sz="3200" spc="-30" dirty="0" smtClean="0">
                <a:solidFill>
                  <a:prstClr val="black"/>
                </a:solidFill>
              </a:rPr>
              <a:t> →  H</a:t>
            </a:r>
            <a:r>
              <a:rPr lang="en-US" sz="3200" spc="-30" baseline="-25000" dirty="0" smtClean="0">
                <a:solidFill>
                  <a:prstClr val="black"/>
                </a:solidFill>
              </a:rPr>
              <a:t>2</a:t>
            </a:r>
            <a:r>
              <a:rPr lang="en-US" sz="3200" spc="-30" dirty="0" smtClean="0">
                <a:solidFill>
                  <a:prstClr val="black"/>
                </a:solidFill>
              </a:rPr>
              <a:t>O 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  <p:cxnSp>
        <p:nvCxnSpPr>
          <p:cNvPr id="83" name="Straight Arrow Connector 82"/>
          <p:cNvCxnSpPr>
            <a:stCxn id="79" idx="3"/>
          </p:cNvCxnSpPr>
          <p:nvPr/>
        </p:nvCxnSpPr>
        <p:spPr>
          <a:xfrm>
            <a:off x="3471336" y="2578506"/>
            <a:ext cx="1820331" cy="604961"/>
          </a:xfrm>
          <a:prstGeom prst="straightConnector1">
            <a:avLst/>
          </a:prstGeom>
          <a:ln w="38100">
            <a:solidFill>
              <a:srgbClr val="CC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 descr="AddPhenophthalein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963333" y="227454"/>
            <a:ext cx="2291508" cy="1779868"/>
          </a:xfrm>
          <a:prstGeom prst="rect">
            <a:avLst/>
          </a:prstGeom>
        </p:spPr>
      </p:pic>
      <p:pic>
        <p:nvPicPr>
          <p:cNvPr id="4098" name="Picture 2" descr="http://www.chemistryland.com/CHM107Lab/Exp05_CO2/Lab/PinkToClea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53707" y="249319"/>
            <a:ext cx="3027892" cy="1845123"/>
          </a:xfrm>
          <a:prstGeom prst="rect">
            <a:avLst/>
          </a:prstGeom>
          <a:noFill/>
        </p:spPr>
      </p:pic>
      <p:cxnSp>
        <p:nvCxnSpPr>
          <p:cNvPr id="91" name="Straight Connector 90"/>
          <p:cNvCxnSpPr/>
          <p:nvPr/>
        </p:nvCxnSpPr>
        <p:spPr>
          <a:xfrm>
            <a:off x="2599267" y="2997204"/>
            <a:ext cx="11853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354667" y="3005668"/>
            <a:ext cx="11853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1.38889E-6 0.33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33171 L 0.05451 0.3481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33334 L 0.05191 0.3456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33102 L -0.07586 0.347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33333 L -0.08489 0.35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023 L 0.05365 -0.07685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38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05 -0.0740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0.075 L 0.09827 -0.1194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-0.07199 L -0.04965 -0.16342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-0.11945 L 0.16528 -0.17269 C 0.17934 -0.18473 0.20035 -0.19144 0.22223 -0.19144 C 0.24723 -0.19144 0.26719 -0.18473 0.28125 -0.17269 L 0.33837 -0.05093 " pathEditMode="relative" rAng="0" ptsTypes="FffFF">
                                      <p:cBhvr>
                                        <p:cTn id="18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06701 -0.05324 C 0.08107 -0.06528 0.10208 -0.07199 0.12395 -0.07199 C 0.14895 -0.07199 0.16892 -0.06528 0.18298 -0.05324 L 0.23836 0.07476 " pathEditMode="relative" rAng="0" ptsTypes="FffFF">
                                      <p:cBhvr>
                                        <p:cTn id="1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 animBg="1"/>
      <p:bldP spid="30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9" grpId="0" animBg="1"/>
      <p:bldP spid="29" grpId="1" animBg="1"/>
      <p:bldP spid="36" grpId="0"/>
      <p:bldP spid="38" grpId="0" animBg="1"/>
      <p:bldP spid="38" grpId="1" animBg="1"/>
      <p:bldP spid="58" grpId="0" animBg="1"/>
      <p:bldP spid="58" grpId="1" animBg="1"/>
      <p:bldP spid="58" grpId="2" animBg="1"/>
      <p:bldP spid="58" grpId="3" animBg="1"/>
      <p:bldP spid="69" grpId="0" animBg="1"/>
      <p:bldP spid="69" grpId="1" animBg="1"/>
      <p:bldP spid="69" grpId="2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7" grpId="0"/>
      <p:bldP spid="79" grpId="0"/>
      <p:bldP spid="79" grpId="1"/>
      <p:bldP spid="79" grpId="2"/>
      <p:bldP spid="80" grpId="0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3dparks.wr.usgs.gov/grba/photos/gb1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pc="-150" dirty="0" smtClean="0">
                <a:ln w="38100">
                  <a:solidFill>
                    <a:sysClr val="windowText" lastClr="000000"/>
                  </a:solidFill>
                </a:ln>
                <a:latin typeface="Arial Black" pitchFamily="34" charset="0"/>
              </a:rPr>
              <a:t>Carbonic acid dissolves calcium carbonate to form caves.</a:t>
            </a:r>
            <a:endParaRPr lang="en-US" spc="-150" dirty="0">
              <a:ln w="38100">
                <a:solidFill>
                  <a:sysClr val="windowText" lastClr="000000"/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1875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Carbonic acid from carbon dioxide dissolves or inhibits calcium carbonate shells of marine life.</a:t>
            </a:r>
            <a:endParaRPr lang="en-US" dirty="0"/>
          </a:p>
        </p:txBody>
      </p:sp>
      <p:pic>
        <p:nvPicPr>
          <p:cNvPr id="47106" name="Picture 2" descr="http://www.chemistryland.com/CHM107Lab/Exp05_CO2/Lab/Echinoderm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7189" y="2206096"/>
            <a:ext cx="5789623" cy="3889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izonaSu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7622" y="622068"/>
            <a:ext cx="631454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No Stopping Global Warming.</a:t>
            </a:r>
          </a:p>
          <a:p>
            <a:pPr algn="ctr"/>
            <a:r>
              <a:rPr lang="en-US" sz="3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</a:rPr>
              <a:t>Begin Coping with the Heat.</a:t>
            </a:r>
            <a:endParaRPr lang="en-US" sz="3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rmaCar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3773" y="1680634"/>
            <a:ext cx="6903155" cy="5177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549" y="155343"/>
            <a:ext cx="871537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latin typeface="+mj-lt"/>
              </a:rPr>
              <a:t>We will have to pay attention not only to the heat trapped by CO2, but also by heat emitted by our cars and appliances.</a:t>
            </a:r>
            <a:endParaRPr lang="en-US" sz="30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nergy.gov/sites/prod/files/styles/borealis_default_hero_respondlarge/public/iStock_000021056451Small.jpg?itok=hNsA8Jr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217" y="1539346"/>
            <a:ext cx="7505700" cy="498157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</a:rPr>
              <a:t>We have to learn how to see heat using </a:t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thermal imaging (FLIR=forward looking infrared)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opularairsoft.com/files/imagesnew/fliron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555" y="1482120"/>
            <a:ext cx="7709958" cy="524888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4866" y="325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Attachments for </a:t>
            </a:r>
            <a:r>
              <a:rPr lang="en-US" dirty="0" err="1" smtClean="0"/>
              <a:t>Smartphones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phone has Infrared </a:t>
            </a:r>
            <a:r>
              <a:rPr lang="en-US" dirty="0" smtClean="0"/>
              <a:t>built-in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rmal+imagin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johnsonwindowfilms.com/dealer/images/art_244/HeatTransNoFilmL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1167" y="1405465"/>
            <a:ext cx="6346333" cy="5063067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0900" y="156105"/>
            <a:ext cx="7442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of the solar energy </a:t>
            </a:r>
            <a:br>
              <a:rPr lang="en-US" dirty="0" smtClean="0"/>
            </a:br>
            <a:r>
              <a:rPr lang="en-US" dirty="0" smtClean="0"/>
              <a:t>passes through windows.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43000" y="1234156"/>
            <a:ext cx="6858000" cy="2020999"/>
            <a:chOff x="0" y="1964406"/>
            <a:chExt cx="6858000" cy="2020999"/>
          </a:xfrm>
        </p:grpSpPr>
        <p:sp>
          <p:nvSpPr>
            <p:cNvPr id="25" name="Rectangle 24"/>
            <p:cNvSpPr/>
            <p:nvPr/>
          </p:nvSpPr>
          <p:spPr>
            <a:xfrm>
              <a:off x="0" y="1964406"/>
              <a:ext cx="6858000" cy="2020999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17" descr="http://www.afrocyberpunk.com/wp-content/uploads/2013/01/our-sun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1999353"/>
              <a:ext cx="2619361" cy="1951108"/>
            </a:xfrm>
            <a:prstGeom prst="rect">
              <a:avLst/>
            </a:prstGeom>
            <a:noFill/>
          </p:spPr>
        </p:pic>
        <p:sp>
          <p:nvSpPr>
            <p:cNvPr id="27" name="Flowchart: Stored Data 26"/>
            <p:cNvSpPr/>
            <p:nvPr/>
          </p:nvSpPr>
          <p:spPr>
            <a:xfrm flipH="1">
              <a:off x="1677375" y="2465286"/>
              <a:ext cx="1496820" cy="1051560"/>
            </a:xfrm>
            <a:prstGeom prst="flowChartOnlineStorage">
              <a:avLst/>
            </a:prstGeom>
            <a:gradFill>
              <a:gsLst>
                <a:gs pos="0">
                  <a:sysClr val="windowText" lastClr="000000"/>
                </a:gs>
                <a:gs pos="9000">
                  <a:srgbClr val="C00000"/>
                </a:gs>
                <a:gs pos="18000">
                  <a:srgbClr val="D20000"/>
                </a:gs>
                <a:gs pos="36000">
                  <a:srgbClr val="FF6633"/>
                </a:gs>
                <a:gs pos="49000">
                  <a:srgbClr val="FFFF00"/>
                </a:gs>
                <a:gs pos="69000">
                  <a:srgbClr val="01A78F"/>
                </a:gs>
                <a:gs pos="77000">
                  <a:srgbClr val="3366FF"/>
                </a:gs>
                <a:gs pos="85000">
                  <a:srgbClr val="7030A0"/>
                </a:gs>
                <a:gs pos="95000">
                  <a:srgbClr val="7030A0"/>
                </a:gs>
                <a:gs pos="100000">
                  <a:sysClr val="windowText" lastClr="00000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rapezoid 27"/>
            <p:cNvSpPr/>
            <p:nvPr/>
          </p:nvSpPr>
          <p:spPr>
            <a:xfrm rot="16200000">
              <a:off x="3303911" y="2807407"/>
              <a:ext cx="1933635" cy="352472"/>
            </a:xfrm>
            <a:prstGeom prst="trapezoid">
              <a:avLst>
                <a:gd name="adj" fmla="val 103446"/>
              </a:avLst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86709" y="2674050"/>
              <a:ext cx="2215660" cy="640080"/>
            </a:xfrm>
            <a:prstGeom prst="rect">
              <a:avLst/>
            </a:prstGeom>
            <a:gradFill>
              <a:gsLst>
                <a:gs pos="0">
                  <a:srgbClr val="FF0505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89000">
                  <a:srgbClr val="3366FF"/>
                </a:gs>
                <a:gs pos="100000">
                  <a:srgbClr val="7030A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14003" y="2674050"/>
              <a:ext cx="2215660" cy="640080"/>
            </a:xfrm>
            <a:prstGeom prst="rect">
              <a:avLst/>
            </a:prstGeom>
            <a:gradFill>
              <a:gsLst>
                <a:gs pos="0">
                  <a:srgbClr val="FF0505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89000">
                  <a:srgbClr val="3366FF"/>
                </a:gs>
                <a:gs pos="100000">
                  <a:srgbClr val="7030A0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02538" y="2493930"/>
              <a:ext cx="2199830" cy="167181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29000">
                  <a:srgbClr val="C00000"/>
                </a:gs>
                <a:gs pos="51000">
                  <a:srgbClr val="C00000"/>
                </a:gs>
                <a:gs pos="100000">
                  <a:sysClr val="windowText" lastClr="000000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02538" y="3334933"/>
              <a:ext cx="2199831" cy="167181"/>
            </a:xfrm>
            <a:prstGeom prst="rect">
              <a:avLst/>
            </a:prstGeom>
            <a:gradFill flip="none" rotWithShape="1">
              <a:gsLst>
                <a:gs pos="0">
                  <a:srgbClr val="7030A0"/>
                </a:gs>
                <a:gs pos="51000">
                  <a:srgbClr val="7030A0"/>
                </a:gs>
                <a:gs pos="100000">
                  <a:sysClr val="windowText" lastClr="000000"/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eft Arrow 32"/>
            <p:cNvSpPr/>
            <p:nvPr/>
          </p:nvSpPr>
          <p:spPr>
            <a:xfrm rot="-900000">
              <a:off x="2688849" y="3461972"/>
              <a:ext cx="1617785" cy="339969"/>
            </a:xfrm>
            <a:prstGeom prst="leftArrow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eft Arrow 33"/>
            <p:cNvSpPr/>
            <p:nvPr/>
          </p:nvSpPr>
          <p:spPr>
            <a:xfrm rot="900000">
              <a:off x="2697352" y="2192356"/>
              <a:ext cx="1617785" cy="339969"/>
            </a:xfrm>
            <a:prstGeom prst="lef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32190" y="2470838"/>
              <a:ext cx="134870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Infrared →   →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900000">
              <a:off x="3120947" y="2287125"/>
              <a:ext cx="983714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← Infrared ←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32191" y="3292877"/>
              <a:ext cx="147101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Ultraviolet →   →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-900000">
              <a:off x="3026078" y="3505256"/>
              <a:ext cx="1130881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← Ultraviolet ← 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81389" y="2863383"/>
              <a:ext cx="180137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Visible light →  →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ight Triangle 39"/>
            <p:cNvSpPr/>
            <p:nvPr/>
          </p:nvSpPr>
          <p:spPr>
            <a:xfrm flipH="1">
              <a:off x="4146586" y="2496951"/>
              <a:ext cx="157163" cy="159842"/>
            </a:xfrm>
            <a:prstGeom prst="rt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ight Triangle 40"/>
            <p:cNvSpPr/>
            <p:nvPr/>
          </p:nvSpPr>
          <p:spPr>
            <a:xfrm flipH="1" flipV="1">
              <a:off x="4145160" y="3335149"/>
              <a:ext cx="157163" cy="170401"/>
            </a:xfrm>
            <a:prstGeom prst="rtTriangle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1991878" y="3309798"/>
              <a:ext cx="2085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>
            <a:xfrm flipH="1">
              <a:off x="1992849" y="2670106"/>
              <a:ext cx="208506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Knowledge of Window film</a:t>
            </a:r>
            <a:endParaRPr lang="en-US" dirty="0"/>
          </a:p>
        </p:txBody>
      </p:sp>
      <p:pic>
        <p:nvPicPr>
          <p:cNvPr id="46" name="Picture 4" descr="http://www.chemistryland.com/CHM107Lab/Exp08_UV/Lab/LightSpectru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90483" y="3372830"/>
            <a:ext cx="4367492" cy="3275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834" y="274638"/>
            <a:ext cx="66463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 of the solar energy spectrum.</a:t>
            </a:r>
            <a:endParaRPr lang="en-US" dirty="0"/>
          </a:p>
        </p:txBody>
      </p:sp>
      <p:pic>
        <p:nvPicPr>
          <p:cNvPr id="4" name="Picture 2" descr="Mark for seam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5907" y="1883833"/>
            <a:ext cx="5363249" cy="3687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9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E2626"/>
                </a:solidFill>
                <a:effectLst/>
              </a:rPr>
              <a:t>Measuring Window film and other solar blocking materials</a:t>
            </a:r>
            <a:endParaRPr lang="en-US" dirty="0">
              <a:solidFill>
                <a:srgbClr val="4E2626"/>
              </a:solidFill>
              <a:effectLst/>
            </a:endParaRPr>
          </a:p>
        </p:txBody>
      </p:sp>
      <p:sp>
        <p:nvSpPr>
          <p:cNvPr id="38" name="Trapezoid 37"/>
          <p:cNvSpPr/>
          <p:nvPr/>
        </p:nvSpPr>
        <p:spPr>
          <a:xfrm rot="16200000">
            <a:off x="1990287" y="3545189"/>
            <a:ext cx="2121786" cy="352472"/>
          </a:xfrm>
          <a:prstGeom prst="trapezoid">
            <a:avLst>
              <a:gd name="adj" fmla="val 103446"/>
            </a:avLst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8" descr="http://www.e-conolight.com/media/catalog/product/cache/1/image/9df78eab33525d08d6e5fb8d27136e95/2/3/237990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 flipV="1">
            <a:off x="1091119" y="3117156"/>
            <a:ext cx="1232502" cy="1232502"/>
          </a:xfrm>
          <a:prstGeom prst="rect">
            <a:avLst/>
          </a:prstGeom>
          <a:noFill/>
        </p:spPr>
      </p:pic>
      <p:pic>
        <p:nvPicPr>
          <p:cNvPr id="40" name="Picture 12" descr="http://www.envirogadget.com/wp-content/uploads/2010/10/Radiomet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3745" y="3146970"/>
            <a:ext cx="1129118" cy="1586752"/>
          </a:xfrm>
          <a:prstGeom prst="rect">
            <a:avLst/>
          </a:prstGeom>
          <a:noFill/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9722" y="3234358"/>
            <a:ext cx="1415332" cy="132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5" descr="E:\ChemistryLand\CHM107LLhybrid\5. Global Warming\hand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373" y="2517677"/>
            <a:ext cx="914400" cy="2255921"/>
          </a:xfrm>
          <a:prstGeom prst="rect">
            <a:avLst/>
          </a:prstGeom>
          <a:noFill/>
        </p:spPr>
      </p:pic>
      <p:sp>
        <p:nvSpPr>
          <p:cNvPr id="43" name="Rounded Rectangle 42"/>
          <p:cNvSpPr/>
          <p:nvPr/>
        </p:nvSpPr>
        <p:spPr>
          <a:xfrm>
            <a:off x="3435427" y="2891293"/>
            <a:ext cx="916602" cy="211355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Radiometer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530507" y="2985559"/>
            <a:ext cx="1009299" cy="231779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Meter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569026" y="2308401"/>
            <a:ext cx="1009299" cy="231779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Hand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85797" y="2731036"/>
            <a:ext cx="1043866" cy="366898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Infrared thermometer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62307" y="2770315"/>
            <a:ext cx="1043866" cy="366898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Incandescent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Source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462826" y="2382243"/>
            <a:ext cx="1244337" cy="395926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Glass with solar blocking material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40412" y="3399162"/>
            <a:ext cx="825729" cy="640080"/>
          </a:xfrm>
          <a:prstGeom prst="rect">
            <a:avLst/>
          </a:prstGeom>
          <a:gradFill>
            <a:gsLst>
              <a:gs pos="0">
                <a:srgbClr val="FF0505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89000">
                <a:srgbClr val="3366FF"/>
              </a:gs>
              <a:gs pos="100000">
                <a:srgbClr val="7030A0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57368" y="3249508"/>
            <a:ext cx="771066" cy="15248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29000">
                <a:srgbClr val="C00000"/>
              </a:gs>
              <a:gs pos="51000">
                <a:srgbClr val="C00000"/>
              </a:gs>
              <a:gs pos="100000">
                <a:sysClr val="windowText" lastClr="000000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57367" y="4038105"/>
            <a:ext cx="780493" cy="154085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1000">
                <a:srgbClr val="7030A0"/>
              </a:gs>
              <a:gs pos="100000">
                <a:sysClr val="windowText" lastClr="000000"/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rapezoid 51"/>
          <p:cNvSpPr/>
          <p:nvPr/>
        </p:nvSpPr>
        <p:spPr>
          <a:xfrm rot="5400000" flipH="1">
            <a:off x="6295694" y="3253744"/>
            <a:ext cx="770021" cy="352472"/>
          </a:xfrm>
          <a:prstGeom prst="trapezoid">
            <a:avLst>
              <a:gd name="adj" fmla="val 55657"/>
            </a:avLst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 flipV="1">
            <a:off x="6675744" y="3442011"/>
            <a:ext cx="372978" cy="6015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54" name="Picture 29" descr="E:\ChemistryLand\CHM107LLhybrid\2. Measurement\InfraredThermometer2 copy.ti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67891" y="3342815"/>
            <a:ext cx="923042" cy="14249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http://www.envirogadget.com/wp-content/uploads/2010/10/Radiometer.jp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>
            <a:off x="5661091" y="895171"/>
            <a:ext cx="835738" cy="1174464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grayscl/>
            <a:lum bright="20000"/>
          </a:blip>
          <a:srcRect/>
          <a:stretch>
            <a:fillRect/>
          </a:stretch>
        </p:blipFill>
        <p:spPr bwMode="auto">
          <a:xfrm>
            <a:off x="5500412" y="2295103"/>
            <a:ext cx="1327738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E:\ChemistryLand\CHM107LLhybrid\5. Global Warming\hand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589024" y="3488195"/>
            <a:ext cx="625517" cy="1543215"/>
          </a:xfrm>
          <a:prstGeom prst="rect">
            <a:avLst/>
          </a:prstGeom>
          <a:noFill/>
        </p:spPr>
      </p:pic>
      <p:sp>
        <p:nvSpPr>
          <p:cNvPr id="22" name="Rounded Rectangle 21"/>
          <p:cNvSpPr/>
          <p:nvPr/>
        </p:nvSpPr>
        <p:spPr>
          <a:xfrm>
            <a:off x="5597740" y="666767"/>
            <a:ext cx="916602" cy="211355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Radiometer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42229" y="2228140"/>
            <a:ext cx="1009299" cy="231779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Light Meter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77778" y="3926665"/>
            <a:ext cx="469901" cy="518771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26438" y="7399421"/>
            <a:ext cx="866867" cy="481263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Optional fifth tool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20549" y="706326"/>
          <a:ext cx="5303520" cy="5734484"/>
        </p:xfrm>
        <a:graphic>
          <a:graphicData uri="http://schemas.openxmlformats.org/drawingml/2006/table">
            <a:tbl>
              <a:tblPr firstRow="1" bandRow="1"/>
              <a:tblGrid>
                <a:gridCol w="1060704"/>
                <a:gridCol w="1060704"/>
                <a:gridCol w="1060704"/>
                <a:gridCol w="1060704"/>
                <a:gridCol w="1060704"/>
              </a:tblGrid>
              <a:tr h="143362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33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433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336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0549" y="362666"/>
          <a:ext cx="5303520" cy="370840"/>
        </p:xfrm>
        <a:graphic>
          <a:graphicData uri="http://schemas.openxmlformats.org/drawingml/2006/table">
            <a:tbl>
              <a:tblPr firstRow="1" bandRow="1"/>
              <a:tblGrid>
                <a:gridCol w="1060704"/>
                <a:gridCol w="1060704"/>
                <a:gridCol w="1060704"/>
                <a:gridCol w="1060704"/>
                <a:gridCol w="1060704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Glass alone</a:t>
                      </a:r>
                      <a:endParaRPr lang="en-US" sz="1400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Solar</a:t>
                      </a:r>
                      <a:r>
                        <a:rPr lang="en-US" sz="1400" baseline="0" dirty="0" smtClean="0"/>
                        <a:t> film</a:t>
                      </a:r>
                      <a:endParaRPr lang="en-US" sz="1400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Aluminum</a:t>
                      </a:r>
                      <a:endParaRPr lang="en-US" sz="1400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Dry Paper</a:t>
                      </a:r>
                      <a:endParaRPr lang="en-US" sz="1400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Wet Paper</a:t>
                      </a:r>
                      <a:endParaRPr lang="en-US" sz="1400" dirty="0"/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95000"/>
                        <a:lumOff val="5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28" name="Trapezoid 27"/>
          <p:cNvSpPr/>
          <p:nvPr/>
        </p:nvSpPr>
        <p:spPr>
          <a:xfrm rot="5400000" flipH="1">
            <a:off x="5335190" y="5285869"/>
            <a:ext cx="854232" cy="352472"/>
          </a:xfrm>
          <a:prstGeom prst="trapezoid">
            <a:avLst>
              <a:gd name="adj" fmla="val 55657"/>
            </a:avLst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94417" y="6020457"/>
            <a:ext cx="972788" cy="366898"/>
          </a:xfrm>
          <a:prstGeom prst="roundRect">
            <a:avLst/>
          </a:prstGeom>
          <a:gradFill>
            <a:gsLst>
              <a:gs pos="0">
                <a:sysClr val="window" lastClr="FFFFFF">
                  <a:alpha val="71000"/>
                </a:sysClr>
              </a:gs>
              <a:gs pos="50000">
                <a:sysClr val="window" lastClr="FFFFFF"/>
              </a:gs>
              <a:gs pos="100000">
                <a:sysClr val="window" lastClr="FFFFFF">
                  <a:alpha val="71000"/>
                </a:sysClr>
              </a:gs>
            </a:gsLst>
            <a:lin ang="5400000" scaled="0"/>
          </a:gradFill>
          <a:ln w="190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Infrared thermometer</a:t>
            </a:r>
          </a:p>
        </p:txBody>
      </p:sp>
      <p:sp>
        <p:nvSpPr>
          <p:cNvPr id="30" name="Explosion 1 29"/>
          <p:cNvSpPr/>
          <p:nvPr/>
        </p:nvSpPr>
        <p:spPr>
          <a:xfrm>
            <a:off x="5700193" y="5336896"/>
            <a:ext cx="142875" cy="171451"/>
          </a:xfrm>
          <a:prstGeom prst="irregularSeal1">
            <a:avLst/>
          </a:prstGeom>
          <a:solidFill>
            <a:sysClr val="window" lastClr="FFFFFF">
              <a:lumMod val="65000"/>
            </a:sys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757345" y="5423280"/>
            <a:ext cx="493292" cy="7218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pic>
        <p:nvPicPr>
          <p:cNvPr id="32" name="Picture 29" descr="E:\ChemistryLand\CHM107LLhybrid\2. Measurement\InfraredThermometer2 copy.tif"/>
          <p:cNvPicPr>
            <a:picLocks noChangeAspect="1" noChangeArrowheads="1"/>
          </p:cNvPicPr>
          <p:nvPr/>
        </p:nvPicPr>
        <p:blipFill>
          <a:blip r:embed="rId6" cstate="screen">
            <a:grayscl/>
          </a:blip>
          <a:srcRect/>
          <a:stretch>
            <a:fillRect/>
          </a:stretch>
        </p:blipFill>
        <p:spPr bwMode="auto">
          <a:xfrm>
            <a:off x="6166989" y="5359833"/>
            <a:ext cx="692193" cy="106857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6521570" y="773720"/>
            <a:ext cx="2458528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List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its spinning rate as Fast, Medium, Slow, or Stopped.  This mostly measures infrared light.    </a:t>
            </a:r>
            <a:endParaRPr lang="en-US" spc="-2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8835" y="2513379"/>
            <a:ext cx="1885604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List </a:t>
            </a:r>
            <a:r>
              <a:rPr lang="en-US" dirty="0" smtClean="0">
                <a:solidFill>
                  <a:prstClr val="black"/>
                </a:solidFill>
              </a:rPr>
              <a:t>the visible light level in Lux.  </a:t>
            </a:r>
            <a:endParaRPr lang="en-US" spc="-2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32825" y="3700948"/>
            <a:ext cx="2017877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 smtClean="0">
                <a:solidFill>
                  <a:prstClr val="black"/>
                </a:solidFill>
              </a:rPr>
              <a:t>the hand, report the sense of heat as hot, medium, or cool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spc="-2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4836" y="5113763"/>
            <a:ext cx="2132895" cy="1247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prstClr val="black"/>
                </a:solidFill>
              </a:rPr>
              <a:t>Report temperature </a:t>
            </a:r>
            <a:r>
              <a:rPr lang="en-US" dirty="0" smtClean="0">
                <a:solidFill>
                  <a:prstClr val="black"/>
                </a:solidFill>
              </a:rPr>
              <a:t>of a black object behind the glass in Fahrenheit and Celsius.</a:t>
            </a:r>
            <a:endParaRPr lang="en-US" spc="-20" dirty="0">
              <a:solidFill>
                <a:prstClr val="black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coxrare.files.wordpress.com/2015/08/hurricanekatrinaba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lro.com/images/s02_RTR3AAP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4444"/>
            <a:ext cx="9144000" cy="60935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npr.org/assets/img/2013/05/08/mauna-loa-observatory_wide-38711aea834e72dcfc44eb93d7e2c184e88d361d.jpg?s=14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572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esrl.noaa.gov/gmd/webdata/ccgg/trends/co2_data_mlo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567218"/>
            <a:ext cx="7315200" cy="57235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werhousemuseum.com/ecologic/files/2011/12/CO2-vs-temp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304800"/>
            <a:ext cx="6400800" cy="55649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60960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of water with hydrogen versus water with deuterium.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chemistryland.com/CHM107/GlobalWarming/GlobalSourcesAndSinksforCO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812291"/>
            <a:ext cx="7772400" cy="52334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4424" y="286870"/>
            <a:ext cx="786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Where does the extra CO</a:t>
            </a:r>
            <a:r>
              <a:rPr lang="en-US" sz="2800" b="1" baseline="-25000" dirty="0" smtClean="0">
                <a:latin typeface="Arial Black" pitchFamily="34" charset="0"/>
              </a:rPr>
              <a:t>2</a:t>
            </a:r>
            <a:r>
              <a:rPr lang="en-US" sz="2800" b="1" dirty="0" smtClean="0">
                <a:latin typeface="Arial Black" pitchFamily="34" charset="0"/>
              </a:rPr>
              <a:t> come from?</a:t>
            </a:r>
            <a:endParaRPr lang="en-US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www.globalwarmingart.com/images/7/7c/Northwestern_Glaci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4386" y="690282"/>
            <a:ext cx="7355228" cy="616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0977" y="286870"/>
            <a:ext cx="786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Glacier National Park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3746</TotalTime>
  <Words>365</Words>
  <Application>Microsoft Office PowerPoint</Application>
  <PresentationFormat>On-screen Show (4:3)</PresentationFormat>
  <Paragraphs>71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Global Warming (Accelerated Climate  Change)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Record Heat</vt:lpstr>
      <vt:lpstr>Slide 13</vt:lpstr>
      <vt:lpstr>Slide 14</vt:lpstr>
      <vt:lpstr>Slide 15</vt:lpstr>
      <vt:lpstr>Slide 16</vt:lpstr>
      <vt:lpstr>Carbonic acid dissolves calcium carbonate to form caves.</vt:lpstr>
      <vt:lpstr>Carbonic acid from carbon dioxide dissolves or inhibits calcium carbonate shells of marine life.</vt:lpstr>
      <vt:lpstr>Slide 19</vt:lpstr>
      <vt:lpstr>Slide 20</vt:lpstr>
      <vt:lpstr>We have to learn how to see heat using  thermal imaging (FLIR=forward looking infrared)</vt:lpstr>
      <vt:lpstr>Attachments for Smartphones One phone has Infrared built-in</vt:lpstr>
      <vt:lpstr>Slide 23</vt:lpstr>
      <vt:lpstr>Most of the solar energy  passes through windows.</vt:lpstr>
      <vt:lpstr>Knowledge of Window film</vt:lpstr>
      <vt:lpstr>Knowledge of the solar energy spectrum.</vt:lpstr>
      <vt:lpstr>Measuring Window film and other solar blocking materials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Ken Costello</dc:creator>
  <cp:lastModifiedBy>Ken Costello</cp:lastModifiedBy>
  <cp:revision>35</cp:revision>
  <dcterms:created xsi:type="dcterms:W3CDTF">2016-02-03T06:57:07Z</dcterms:created>
  <dcterms:modified xsi:type="dcterms:W3CDTF">2016-03-18T03:06:58Z</dcterms:modified>
</cp:coreProperties>
</file>